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slide. Keep it to fifteen seconds — the point is who we are and what the promise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agreeing the date of the audit call.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 that most engagements combine two or three groups, not all eight.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which shape fits their current stage before going further.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core argument: the stages are not independent purchases.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read the list. Point at the two groups relevant to their situation.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main differentiator against agencies that hand over to juniors after the pitch.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Offer to share a sample report at this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the local market differences briefly — it lands well with multi-city businesses.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quote a number here. Scope first, proposal after.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6F8FC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-1097280"/>
            <a:ext cx="4572000" cy="4572000"/>
          </a:xfrm>
          <a:prstGeom prst="ellipse">
            <a:avLst/>
          </a:prstGeom>
          <a:solidFill>
            <a:srgbClr val="E8EDFF"/>
          </a:solidFill>
          <a:ln/>
        </p:spPr>
      </p:sp>
      <p:sp>
        <p:nvSpPr>
          <p:cNvPr id="4" name="Shape 2"/>
          <p:cNvSpPr/>
          <p:nvPr/>
        </p:nvSpPr>
        <p:spPr>
          <a:xfrm>
            <a:off x="10241280" y="4754880"/>
            <a:ext cx="2377440" cy="2377440"/>
          </a:xfrm>
          <a:prstGeom prst="ellipse">
            <a:avLst/>
          </a:prstGeom>
          <a:solidFill>
            <a:srgbClr val="E0F6EF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640080"/>
            <a:ext cx="640080" cy="640080"/>
          </a:xfrm>
          <a:prstGeom prst="roundRect">
            <a:avLst>
              <a:gd name="adj" fmla="val 25714"/>
            </a:avLst>
          </a:prstGeom>
          <a:solidFill>
            <a:srgbClr val="2447F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685800" y="6400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713232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1B2A"/>
                </a:solidFill>
              </a:rPr>
              <a:t>MG DigiGrowth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1463040" y="10424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Brand · Marketing · Technology · Growth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685800" y="2286000"/>
            <a:ext cx="7863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0C1B2A"/>
                </a:solidFill>
              </a:rPr>
              <a:t>From brand inception</a:t>
            </a:r>
            <a:endParaRPr lang="en-US" sz="4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0C1B2A"/>
                </a:solidFill>
              </a:rPr>
              <a:t>to business growth.</a:t>
            </a:r>
            <a:endParaRPr lang="en-US" sz="42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4206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447F0"/>
                </a:solidFill>
              </a:rPr>
              <a:t>Credentials · 2026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685800" y="60350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C82"/>
                </a:solidFill>
              </a:rPr>
              <a:t>info@mgdigigrowth.com   ·   +91 96761 23747   ·   www.mgdigigrowth.com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C1B2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685800" y="128016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BA3FF"/>
                </a:solidFill>
              </a:rPr>
              <a:t>Getting started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685800" y="18288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Three steps, about two weeks.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3108960"/>
            <a:ext cx="3474720" cy="1737360"/>
          </a:xfrm>
          <a:prstGeom prst="roundRect">
            <a:avLst>
              <a:gd name="adj" fmla="val 6316"/>
            </a:avLst>
          </a:prstGeom>
          <a:solidFill>
            <a:srgbClr val="13293D"/>
          </a:solidFill>
          <a:ln w="12700">
            <a:solidFill>
              <a:srgbClr val="24405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60120" y="32918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A3FF"/>
                </a:solidFill>
              </a:rPr>
              <a:t>01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960120" y="36118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A 30-minute call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960120" y="4023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B6C9"/>
                </a:solidFill>
              </a:rPr>
              <a:t>We ask about the business. No pitch.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434840" y="3108960"/>
            <a:ext cx="3474720" cy="1737360"/>
          </a:xfrm>
          <a:prstGeom prst="roundRect">
            <a:avLst>
              <a:gd name="adj" fmla="val 6316"/>
            </a:avLst>
          </a:prstGeom>
          <a:solidFill>
            <a:srgbClr val="13293D"/>
          </a:solidFill>
          <a:ln w="12700">
            <a:solidFill>
              <a:srgbClr val="24405A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709160" y="32918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A3FF"/>
                </a:solidFill>
              </a:rPr>
              <a:t>02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4709160" y="36118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Audit and scope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4709160" y="4023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B6C9"/>
                </a:solidFill>
              </a:rPr>
              <a:t>We review what exists and write a plan.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183880" y="3108960"/>
            <a:ext cx="3474720" cy="1737360"/>
          </a:xfrm>
          <a:prstGeom prst="roundRect">
            <a:avLst>
              <a:gd name="adj" fmla="val 6316"/>
            </a:avLst>
          </a:prstGeom>
          <a:solidFill>
            <a:srgbClr val="13293D"/>
          </a:solidFill>
          <a:ln w="12700">
            <a:solidFill>
              <a:srgbClr val="24405A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458200" y="32918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A3FF"/>
                </a:solidFill>
              </a:rPr>
              <a:t>03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8458200" y="36118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Proposal</a:t>
            </a:r>
            <a:endParaRPr lang="en-US" sz="1500" dirty="0"/>
          </a:p>
        </p:txBody>
      </p:sp>
      <p:sp>
        <p:nvSpPr>
          <p:cNvPr id="16" name="Text 14"/>
          <p:cNvSpPr txBox="1"/>
          <p:nvPr/>
        </p:nvSpPr>
        <p:spPr>
          <a:xfrm>
            <a:off x="8458200" y="4023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B6C9"/>
                </a:solidFill>
              </a:rPr>
              <a:t>Deliverables, timeline and cost in writing.</a:t>
            </a:r>
            <a:endParaRPr lang="en-US" sz="1100" dirty="0"/>
          </a:p>
        </p:txBody>
      </p:sp>
      <p:sp>
        <p:nvSpPr>
          <p:cNvPr id="17" name="Text 15"/>
          <p:cNvSpPr txBox="1"/>
          <p:nvPr/>
        </p:nvSpPr>
        <p:spPr>
          <a:xfrm>
            <a:off x="685800" y="53949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info@mgdigigrowth.com   ·   +91 96761 23747   ·   wa.me/919676123747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685800" y="58064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B6C9"/>
                </a:solidFill>
              </a:rPr>
              <a:t>MG DigiGrowth · Hyderabad, Telangana, India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2447F0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MG DigiGrowth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800100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Who we are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5029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C1B2A"/>
                </a:solidFill>
              </a:rPr>
              <a:t>One partner, from idea to growth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12344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F6C82"/>
                </a:solidFill>
              </a:rPr>
              <a:t>We work like your in-house team across brand, marketing, technology and growth.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10312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237744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2447F0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777240" y="29260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1B2A"/>
                </a:solidFill>
              </a:rPr>
              <a:t>Brand &amp; Creative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777240" y="333756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C82"/>
                </a:solidFill>
              </a:rPr>
              <a:t>Positioning, naming, identity and the design language that carries them.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0" y="210312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0" y="237744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00B08B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4572000" y="29260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1B2A"/>
                </a:solidFill>
              </a:rPr>
              <a:t>Digital &amp; Product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4572000" y="333756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C82"/>
                </a:solidFill>
              </a:rPr>
              <a:t>Websites, e-commerce, MVPs and SaaS platforms built to convert and scale.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092440" y="210312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66760" y="237744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F5A623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366760" y="29260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1B2A"/>
                </a:solidFill>
              </a:rPr>
              <a:t>Marketing &amp; Growth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8366760" y="333756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C82"/>
                </a:solidFill>
              </a:rPr>
              <a:t>SEO, content, paid media, demand generation and analytics.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502920" y="493776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447F0"/>
                </a:solidFill>
              </a:rPr>
              <a:t>8 capability groups   ·   16 industries   ·   90+ services   ·   11 cities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2447F0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MG DigiGrowth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800100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The engagement model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5029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C1B2A"/>
                </a:solidFill>
              </a:rPr>
              <a:t>Three ways to work with us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02920" y="2103120"/>
            <a:ext cx="352044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3317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47F0"/>
                </a:solidFill>
              </a:rPr>
              <a:t>01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777240" y="26517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1B2A"/>
                </a:solidFill>
              </a:rPr>
              <a:t>Project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777240" y="310896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C82"/>
                </a:solidFill>
              </a:rPr>
              <a:t>A defined build with a start and an end.</a:t>
            </a:r>
            <a:endParaRPr lang="en-US" sz="1100" dirty="0"/>
          </a:p>
        </p:txBody>
      </p:sp>
      <p:sp>
        <p:nvSpPr>
          <p:cNvPr id="10" name="Text 8"/>
          <p:cNvSpPr txBox="1"/>
          <p:nvPr/>
        </p:nvSpPr>
        <p:spPr>
          <a:xfrm>
            <a:off x="777240" y="39319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Brand · Website · MVP · Launch</a:t>
            </a:r>
            <a:endParaRPr lang="en-US" sz="1050" dirty="0"/>
          </a:p>
        </p:txBody>
      </p:sp>
      <p:sp>
        <p:nvSpPr>
          <p:cNvPr id="11" name="Text 9"/>
          <p:cNvSpPr txBox="1"/>
          <p:nvPr/>
        </p:nvSpPr>
        <p:spPr>
          <a:xfrm>
            <a:off x="777240" y="44805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F6C82"/>
                </a:solidFill>
              </a:rPr>
              <a:t>Fixed scope, milestone billing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297680" y="2103120"/>
            <a:ext cx="352044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0" y="23317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47F0"/>
                </a:solidFill>
              </a:rPr>
              <a:t>02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4572000" y="26517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1B2A"/>
                </a:solidFill>
              </a:rPr>
              <a:t>Retained programme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0" y="310896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C82"/>
                </a:solidFill>
              </a:rPr>
              <a:t>An ongoing growth engagement, reviewed monthly.</a:t>
            </a:r>
            <a:endParaRPr lang="en-US" sz="1100" dirty="0"/>
          </a:p>
        </p:txBody>
      </p:sp>
      <p:sp>
        <p:nvSpPr>
          <p:cNvPr id="16" name="Text 14"/>
          <p:cNvSpPr txBox="1"/>
          <p:nvPr/>
        </p:nvSpPr>
        <p:spPr>
          <a:xfrm>
            <a:off x="4572000" y="39319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SEO · Content · Paid · Demand gen</a:t>
            </a:r>
            <a:endParaRPr lang="en-US" sz="1050" dirty="0"/>
          </a:p>
        </p:txBody>
      </p:sp>
      <p:sp>
        <p:nvSpPr>
          <p:cNvPr id="17" name="Text 15"/>
          <p:cNvSpPr txBox="1"/>
          <p:nvPr/>
        </p:nvSpPr>
        <p:spPr>
          <a:xfrm>
            <a:off x="4572000" y="44805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F6C82"/>
                </a:solidFill>
              </a:rPr>
              <a:t>Monthly plan and reporting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092440" y="2103120"/>
            <a:ext cx="352044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8366760" y="23317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47F0"/>
                </a:solidFill>
              </a:rPr>
              <a:t>03</a:t>
            </a:r>
            <a:endParaRPr lang="en-US" sz="1100" dirty="0"/>
          </a:p>
        </p:txBody>
      </p:sp>
      <p:sp>
        <p:nvSpPr>
          <p:cNvPr id="20" name="Text 18"/>
          <p:cNvSpPr txBox="1"/>
          <p:nvPr/>
        </p:nvSpPr>
        <p:spPr>
          <a:xfrm>
            <a:off x="8366760" y="26517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1B2A"/>
                </a:solidFill>
              </a:rPr>
              <a:t>Embedded team</a:t>
            </a:r>
            <a:endParaRPr lang="en-US" sz="1600" dirty="0"/>
          </a:p>
        </p:txBody>
      </p:sp>
      <p:sp>
        <p:nvSpPr>
          <p:cNvPr id="21" name="Text 19"/>
          <p:cNvSpPr txBox="1"/>
          <p:nvPr/>
        </p:nvSpPr>
        <p:spPr>
          <a:xfrm>
            <a:off x="8366760" y="310896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C82"/>
                </a:solidFill>
              </a:rPr>
              <a:t>We work inside your marketing function.</a:t>
            </a:r>
            <a:endParaRPr lang="en-US" sz="1100" dirty="0"/>
          </a:p>
        </p:txBody>
      </p:sp>
      <p:sp>
        <p:nvSpPr>
          <p:cNvPr id="22" name="Text 20"/>
          <p:cNvSpPr txBox="1"/>
          <p:nvPr/>
        </p:nvSpPr>
        <p:spPr>
          <a:xfrm>
            <a:off x="8366760" y="39319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Specialists · Fractional leadership</a:t>
            </a:r>
            <a:endParaRPr lang="en-US" sz="1050" dirty="0"/>
          </a:p>
        </p:txBody>
      </p:sp>
      <p:sp>
        <p:nvSpPr>
          <p:cNvPr id="23" name="Text 21"/>
          <p:cNvSpPr txBox="1"/>
          <p:nvPr/>
        </p:nvSpPr>
        <p:spPr>
          <a:xfrm>
            <a:off x="8366760" y="44805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F6C82"/>
                </a:solidFill>
              </a:rPr>
              <a:t>Allocated hours, your tools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2447F0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MG DigiGrowth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800100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The growth lifecycle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5029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C1B2A"/>
                </a:solidFill>
              </a:rPr>
              <a:t>Eight stages, one connected system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02920" y="2468880"/>
            <a:ext cx="1234440" cy="1234440"/>
          </a:xfrm>
          <a:prstGeom prst="roundRect">
            <a:avLst>
              <a:gd name="adj" fmla="val 10370"/>
            </a:avLst>
          </a:prstGeom>
          <a:solidFill>
            <a:srgbClr val="E8ED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02920" y="26060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47F0"/>
                </a:solidFill>
              </a:rPr>
              <a:t>01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502920" y="292608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Idea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920240" y="2468880"/>
            <a:ext cx="1234440" cy="1234440"/>
          </a:xfrm>
          <a:prstGeom prst="roundRect">
            <a:avLst>
              <a:gd name="adj" fmla="val 10370"/>
            </a:avLst>
          </a:prstGeom>
          <a:solidFill>
            <a:srgbClr val="E8ED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920240" y="26060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47F0"/>
                </a:solidFill>
              </a:rPr>
              <a:t>02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1920240" y="292608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Strategy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337560" y="2468880"/>
            <a:ext cx="1234440" cy="1234440"/>
          </a:xfrm>
          <a:prstGeom prst="roundRect">
            <a:avLst>
              <a:gd name="adj" fmla="val 10370"/>
            </a:avLst>
          </a:prstGeom>
          <a:solidFill>
            <a:srgbClr val="E8ED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3337560" y="26060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47F0"/>
                </a:solidFill>
              </a:rPr>
              <a:t>03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3337560" y="292608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Brand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754880" y="2468880"/>
            <a:ext cx="1234440" cy="1234440"/>
          </a:xfrm>
          <a:prstGeom prst="roundRect">
            <a:avLst>
              <a:gd name="adj" fmla="val 10370"/>
            </a:avLst>
          </a:prstGeom>
          <a:solidFill>
            <a:srgbClr val="E8ED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754880" y="26060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47F0"/>
                </a:solidFill>
              </a:rPr>
              <a:t>04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4754880" y="292608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Digital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172200" y="2468880"/>
            <a:ext cx="1234440" cy="1234440"/>
          </a:xfrm>
          <a:prstGeom prst="roundRect">
            <a:avLst>
              <a:gd name="adj" fmla="val 10370"/>
            </a:avLst>
          </a:prstGeom>
          <a:solidFill>
            <a:srgbClr val="E0F6E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6172200" y="26060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47F0"/>
                </a:solidFill>
              </a:rPr>
              <a:t>05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6172200" y="292608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Product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589520" y="2468880"/>
            <a:ext cx="1234440" cy="1234440"/>
          </a:xfrm>
          <a:prstGeom prst="roundRect">
            <a:avLst>
              <a:gd name="adj" fmla="val 10370"/>
            </a:avLst>
          </a:prstGeom>
          <a:solidFill>
            <a:srgbClr val="E0F6E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589520" y="26060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47F0"/>
                </a:solidFill>
              </a:rPr>
              <a:t>06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7589520" y="292608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Marketing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9006840" y="2468880"/>
            <a:ext cx="1234440" cy="1234440"/>
          </a:xfrm>
          <a:prstGeom prst="roundRect">
            <a:avLst>
              <a:gd name="adj" fmla="val 10370"/>
            </a:avLst>
          </a:prstGeom>
          <a:solidFill>
            <a:srgbClr val="E0F6E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9006840" y="26060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47F0"/>
                </a:solidFill>
              </a:rPr>
              <a:t>07</a:t>
            </a:r>
            <a:endParaRPr lang="en-US" sz="1000" dirty="0"/>
          </a:p>
        </p:txBody>
      </p:sp>
      <p:sp>
        <p:nvSpPr>
          <p:cNvPr id="26" name="Text 24"/>
          <p:cNvSpPr txBox="1"/>
          <p:nvPr/>
        </p:nvSpPr>
        <p:spPr>
          <a:xfrm>
            <a:off x="9006840" y="292608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Demand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10424160" y="2468880"/>
            <a:ext cx="1234440" cy="1234440"/>
          </a:xfrm>
          <a:prstGeom prst="roundRect">
            <a:avLst>
              <a:gd name="adj" fmla="val 10370"/>
            </a:avLst>
          </a:prstGeom>
          <a:solidFill>
            <a:srgbClr val="E0F6E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10424160" y="26060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447F0"/>
                </a:solidFill>
              </a:rPr>
              <a:t>08</a:t>
            </a:r>
            <a:endParaRPr lang="en-US" sz="1000" dirty="0"/>
          </a:p>
        </p:txBody>
      </p:sp>
      <p:sp>
        <p:nvSpPr>
          <p:cNvPr id="29" name="Text 27"/>
          <p:cNvSpPr txBox="1"/>
          <p:nvPr/>
        </p:nvSpPr>
        <p:spPr>
          <a:xfrm>
            <a:off x="10424160" y="292608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Growth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22960" y="4114800"/>
            <a:ext cx="10424160" cy="0"/>
          </a:xfrm>
          <a:prstGeom prst="line">
            <a:avLst/>
          </a:prstGeom>
          <a:noFill/>
          <a:ln w="25400">
            <a:solidFill>
              <a:srgbClr val="E3E8F2"/>
            </a:solidFill>
            <a:prstDash val="dash"/>
          </a:ln>
        </p:spPr>
      </p:sp>
      <p:sp>
        <p:nvSpPr>
          <p:cNvPr id="31" name="Text 29"/>
          <p:cNvSpPr txBox="1"/>
          <p:nvPr/>
        </p:nvSpPr>
        <p:spPr>
          <a:xfrm>
            <a:off x="502920" y="44805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C82"/>
                </a:solidFill>
              </a:rPr>
              <a:t>We can join at any stage — and everything downstream inherits the decisions made upstream.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2447F0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MG DigiGrowth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800100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Capabilities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5029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C1B2A"/>
                </a:solidFill>
              </a:rPr>
              <a:t>What we deliver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02920" y="2011680"/>
            <a:ext cx="55321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1520" y="213055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Brand &amp; Creative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731520" y="246888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Strategy · Naming · Identity · Guidelines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263640" y="2011680"/>
            <a:ext cx="55321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6492240" y="213055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Digital Experience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6492240" y="246888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Web design · Development · UX · CRO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02920" y="3063240"/>
            <a:ext cx="55321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31520" y="318211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Digital Marketing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731520" y="35204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SEO · Local SEO · Social · Content · Email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263640" y="3063240"/>
            <a:ext cx="55321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492240" y="318211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Performance &amp; Growth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6492240" y="35204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Google · Meta · LinkedIn · Demand gen · ABM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02920" y="4114800"/>
            <a:ext cx="55321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731520" y="423367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Product &amp; Technology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731520" y="45720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Product strategy · MVP · SaaS · Apps · CRM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263640" y="4114800"/>
            <a:ext cx="55321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6492240" y="423367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Content &amp; Media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6492240" y="45720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Editorial · Copy · Video · Short-form · PR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02920" y="5166360"/>
            <a:ext cx="55321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31520" y="528523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Personal Branding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731520" y="562356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Founder · Executive · LinkedIn · Thought leadership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263640" y="5166360"/>
            <a:ext cx="553212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6492240" y="528523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Political &amp; Public Affairs</a:t>
            </a:r>
            <a:endParaRPr lang="en-US" sz="1300" dirty="0"/>
          </a:p>
        </p:txBody>
      </p:sp>
      <p:sp>
        <p:nvSpPr>
          <p:cNvPr id="29" name="Text 27"/>
          <p:cNvSpPr txBox="1"/>
          <p:nvPr/>
        </p:nvSpPr>
        <p:spPr>
          <a:xfrm>
            <a:off x="6492240" y="562356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Campaign identity · Message architecture · Outreach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2447F0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MG DigiGrowth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800100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How a pod works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5029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C1B2A"/>
                </a:solidFill>
              </a:rPr>
              <a:t>Senior people, two to four per account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02920" y="2194560"/>
            <a:ext cx="260604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463040" y="2468880"/>
            <a:ext cx="685800" cy="685800"/>
          </a:xfrm>
          <a:prstGeom prst="ellipse">
            <a:avLst/>
          </a:prstGeom>
          <a:solidFill>
            <a:srgbClr val="2447F0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640080" y="329184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Strategy lead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36118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Owns the plan and the numbers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383280" y="2194560"/>
            <a:ext cx="260604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43400" y="2468880"/>
            <a:ext cx="685800" cy="685800"/>
          </a:xfrm>
          <a:prstGeom prst="ellipse">
            <a:avLst/>
          </a:prstGeom>
          <a:solidFill>
            <a:srgbClr val="00B08B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3520440" y="329184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Specialist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3520440" y="36118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SEO, paid, brand or product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263640" y="2194560"/>
            <a:ext cx="260604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223760" y="2468880"/>
            <a:ext cx="685800" cy="68580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6400800" y="329184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Producer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6400800" y="36118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Content, design or engineering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9144000" y="2194560"/>
            <a:ext cx="260604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104120" y="2468880"/>
            <a:ext cx="685800" cy="685800"/>
          </a:xfrm>
          <a:prstGeom prst="ellipse">
            <a:avLst/>
          </a:prstGeom>
          <a:solidFill>
            <a:srgbClr val="6B5BFF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9281160" y="329184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1B2A"/>
                </a:solidFill>
              </a:rPr>
              <a:t>Account owner</a:t>
            </a:r>
            <a:endParaRPr lang="en-US" sz="1300" dirty="0"/>
          </a:p>
        </p:txBody>
      </p:sp>
      <p:sp>
        <p:nvSpPr>
          <p:cNvPr id="21" name="Text 19"/>
          <p:cNvSpPr txBox="1"/>
          <p:nvPr/>
        </p:nvSpPr>
        <p:spPr>
          <a:xfrm>
            <a:off x="9281160" y="36118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Your single point of contact</a:t>
            </a:r>
            <a:endParaRPr lang="en-US" sz="1050" dirty="0"/>
          </a:p>
        </p:txBody>
      </p:sp>
      <p:sp>
        <p:nvSpPr>
          <p:cNvPr id="22" name="Text 20"/>
          <p:cNvSpPr txBox="1"/>
          <p:nvPr/>
        </p:nvSpPr>
        <p:spPr>
          <a:xfrm>
            <a:off x="502920" y="45720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47F0"/>
                </a:solidFill>
              </a:rPr>
              <a:t>The person who scopes your work is the person who runs it.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2447F0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MG DigiGrowth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800100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Cadence and reporting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5029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C1B2A"/>
                </a:solidFill>
              </a:rPr>
              <a:t>What happens every week, month and quarter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02920" y="2103120"/>
            <a:ext cx="111556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42316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47F0"/>
                </a:solidFill>
              </a:rPr>
              <a:t>Weekly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2926080" y="24414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C1B2A"/>
                </a:solidFill>
              </a:rPr>
              <a:t>Review call, shared board, blockers cleared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3337560"/>
            <a:ext cx="111556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777240" y="365760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47F0"/>
                </a:solidFill>
              </a:rPr>
              <a:t>Monthly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2926080" y="367588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C1B2A"/>
                </a:solidFill>
              </a:rPr>
              <a:t>Performance report against agreed metrics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02920" y="4572000"/>
            <a:ext cx="111556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8920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47F0"/>
                </a:solidFill>
              </a:rPr>
              <a:t>Quarterly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2926080" y="49103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C1B2A"/>
                </a:solidFill>
              </a:rPr>
              <a:t>Strategy review and re-planning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502920" y="56692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C82"/>
                </a:solidFill>
              </a:rPr>
              <a:t>Reported metrics: qualified enquiries · pipeline created · cost per qualified lead · organic visibility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2447F0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MG DigiGrowth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800100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Industries and locations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5029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C1B2A"/>
                </a:solidFill>
              </a:rPr>
              <a:t>Where we work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02920" y="201168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40080" y="213969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SaaS &amp; Technology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383280" y="201168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3520440" y="213969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IT Services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263640" y="201168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400800" y="213969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Real Estate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9144000" y="201168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9281160" y="213969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Restaurants &amp; F&amp;B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02920" y="274320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40080" y="287121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Healthcare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383280" y="274320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3520440" y="287121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Education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63640" y="274320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6400800" y="287121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E-commerce &amp; D2C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9144000" y="274320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9281160" y="287121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Travel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02920" y="347472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40080" y="360273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Finance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383280" y="347472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3520440" y="360273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Manufacturing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263640" y="347472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6400800" y="360273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Professional Services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9144000" y="3474720"/>
            <a:ext cx="269748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9281160" y="360273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C1B2A"/>
                </a:solidFill>
              </a:rPr>
              <a:t>Political &amp; Public Affairs</a:t>
            </a:r>
            <a:endParaRPr lang="en-US" sz="1050" dirty="0"/>
          </a:p>
        </p:txBody>
      </p:sp>
      <p:sp>
        <p:nvSpPr>
          <p:cNvPr id="30" name="Text 28"/>
          <p:cNvSpPr txBox="1"/>
          <p:nvPr/>
        </p:nvSpPr>
        <p:spPr>
          <a:xfrm>
            <a:off x="502920" y="4663440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C82"/>
                </a:solidFill>
              </a:rPr>
              <a:t>Hyderabad (HQ) · Bengaluru · Mumbai · Pune · Chennai · Delhi NCR · Ahmedabad · Kochi · Visakhapatnam · Vijayawada · Goa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2447F0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0292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MG DigiGrowth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800100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F6C82"/>
                </a:solidFill>
              </a:rPr>
              <a:t>Commercials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5029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C1B2A"/>
                </a:solidFill>
              </a:rPr>
              <a:t>How pricing works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12344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F6C82"/>
                </a:solidFill>
              </a:rPr>
              <a:t>Written scope and timeline before any retainer starts.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28600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777240" y="25603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1B2A"/>
                </a:solidFill>
              </a:rPr>
              <a:t>Projects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777240" y="30175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47F0"/>
                </a:solidFill>
              </a:rPr>
              <a:t>Fixed scope, milestone billing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777240" y="347472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Advance on commencement, balance across agreed stages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297680" y="228600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F6F8FC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572000" y="25603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1B2A"/>
                </a:solidFill>
              </a:rPr>
              <a:t>Retainers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572000" y="30175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47F0"/>
                </a:solidFill>
              </a:rPr>
              <a:t>Monthly fee, 30 days' notice</a:t>
            </a:r>
            <a:endParaRPr lang="en-US" sz="1200" dirty="0"/>
          </a:p>
        </p:txBody>
      </p:sp>
      <p:sp>
        <p:nvSpPr>
          <p:cNvPr id="14" name="Text 12"/>
          <p:cNvSpPr txBox="1"/>
          <p:nvPr/>
        </p:nvSpPr>
        <p:spPr>
          <a:xfrm>
            <a:off x="4572000" y="347472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Based on channels, content volume and reporting depth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092440" y="228600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366760" y="25603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1B2A"/>
                </a:solidFill>
              </a:rPr>
              <a:t>Media budget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8366760" y="30175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47F0"/>
                </a:solidFill>
              </a:rPr>
              <a:t>Paid directly by you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8366760" y="347472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C82"/>
                </a:solidFill>
              </a:rPr>
              <a:t>Ad accounts, data and creative remain your property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MG DigiGrowth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MG DigiGrowth — Credentials</dc:title>
  <dc:subject>PptxGenJS Presentation</dc:subject>
  <dc:creator>MG DigiGrowth</dc:creator>
  <cp:lastModifiedBy>MG DigiGrowth</cp:lastModifiedBy>
  <cp:revision>1</cp:revision>
  <dcterms:created xsi:type="dcterms:W3CDTF">2026-08-29T18:46:47Z</dcterms:created>
  <dcterms:modified xsi:type="dcterms:W3CDTF">2026-08-29T18:46:47Z</dcterms:modified>
</cp:coreProperties>
</file>